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2" r:id="rId4"/>
    <p:sldMasterId id="2147484052" r:id="rId5"/>
    <p:sldMasterId id="2147484042" r:id="rId6"/>
  </p:sldMasterIdLst>
  <p:notesMasterIdLst>
    <p:notesMasterId r:id="rId16"/>
  </p:notesMasterIdLst>
  <p:sldIdLst>
    <p:sldId id="260" r:id="rId7"/>
    <p:sldId id="262" r:id="rId8"/>
    <p:sldId id="261" r:id="rId9"/>
    <p:sldId id="258" r:id="rId10"/>
    <p:sldId id="266" r:id="rId11"/>
    <p:sldId id="263" r:id="rId12"/>
    <p:sldId id="264" r:id="rId13"/>
    <p:sldId id="265" r:id="rId14"/>
    <p:sldId id="25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15C181-2E9D-6AA5-104C-7C214B213692}" v="12" dt="2026-09-17T11:08:42.127"/>
    <p1510:client id="{C1B5F863-E0E3-1563-370F-610B121292A5}" v="60" dt="2026-09-17T12:45:54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D18EE-E10A-4C46-B611-3FA5539E195A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7B293-2299-49F3-9D02-A6C4934181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9716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7B293-2299-49F3-9D02-A6C49341810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8031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7B293-2299-49F3-9D02-A6C49341810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8640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7B293-2299-49F3-9D02-A6C49341810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1921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7B293-2299-49F3-9D02-A6C49341810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3920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7B293-2299-49F3-9D02-A6C49341810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3647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07ACDE-6925-2349-A956-F8B16D061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4860000"/>
            <a:ext cx="10728000" cy="972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5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076F810-B28A-CD42-B50B-4C4568BC6F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5832000"/>
            <a:ext cx="10728000" cy="828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700" b="0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E6BF13E5-3DC4-DB4C-BD4F-5155C09670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780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19515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07ACDE-6925-2349-A956-F8B16D061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4860000"/>
            <a:ext cx="10728000" cy="972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5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076F810-B28A-CD42-B50B-4C4568BC6F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5832000"/>
            <a:ext cx="10728000" cy="828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700" b="0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44242046-73D2-404F-95D2-CAD5C76877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0000" y="540000"/>
            <a:ext cx="10728000" cy="2880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999523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07ACDE-6925-2349-A956-F8B16D061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4860000"/>
            <a:ext cx="10728000" cy="972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5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076F810-B28A-CD42-B50B-4C4568BC6F6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00" y="5832000"/>
            <a:ext cx="10728000" cy="828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700" b="0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1" name="Plassholder for bilde 8">
            <a:extLst>
              <a:ext uri="{FF2B5EF4-FFF2-40B4-BE49-F238E27FC236}">
                <a16:creationId xmlns:a16="http://schemas.microsoft.com/office/drawing/2014/main" id="{1F7F5B35-5759-024B-8C2C-E3EC3D500E3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9512" y="540000"/>
            <a:ext cx="3456000" cy="2880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  <p:sp>
        <p:nvSpPr>
          <p:cNvPr id="12" name="Plassholder for bilde 8">
            <a:extLst>
              <a:ext uri="{FF2B5EF4-FFF2-40B4-BE49-F238E27FC236}">
                <a16:creationId xmlns:a16="http://schemas.microsoft.com/office/drawing/2014/main" id="{13743134-05C4-984D-B857-EF265B17C7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2000" y="540000"/>
            <a:ext cx="3456000" cy="2880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  <p:sp>
        <p:nvSpPr>
          <p:cNvPr id="13" name="Plassholder for bilde 8">
            <a:extLst>
              <a:ext uri="{FF2B5EF4-FFF2-40B4-BE49-F238E27FC236}">
                <a16:creationId xmlns:a16="http://schemas.microsoft.com/office/drawing/2014/main" id="{86C44D99-70CE-D845-9384-4E0A4182E4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55756" y="540000"/>
            <a:ext cx="3456000" cy="2880000"/>
          </a:xfrm>
          <a:prstGeom prst="rect">
            <a:avLst/>
          </a:prstGeo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54487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800000"/>
            <a:ext cx="10728000" cy="23876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5500" b="1" i="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3780000"/>
            <a:ext cx="10728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700" b="0" i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405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728000" cy="435133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106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2E3422-FB38-AF4A-BA86-1A1DDC69FDE3}"/>
              </a:ext>
            </a:extLst>
          </p:cNvPr>
          <p:cNvSpPr txBox="1">
            <a:spLocks/>
          </p:cNvSpPr>
          <p:nvPr userDrawn="1"/>
        </p:nvSpPr>
        <p:spPr>
          <a:xfrm>
            <a:off x="720000" y="900000"/>
            <a:ext cx="10800000" cy="72000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r>
              <a:rPr lang="nb-NO" sz="4500" b="1" i="0">
                <a:latin typeface="Calibri" panose="020F0502020204030204" pitchFamily="34" charset="0"/>
              </a:rPr>
              <a:t>Klikk for å redigere tittelstil</a:t>
            </a:r>
            <a:endParaRPr lang="en-US" sz="4500" b="1" i="0"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0B3546-DA50-7341-91B0-21F97126D2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0000" y="1620000"/>
            <a:ext cx="10728000" cy="4351338"/>
          </a:xfrm>
          <a:prstGeom prst="rect">
            <a:avLst/>
          </a:prstGeom>
        </p:spPr>
        <p:txBody>
          <a:bodyPr lIns="0" tIns="0" r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lang="en-US" sz="2200" b="0" i="0" kern="1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b-NO" sz="3200" b="0" i="1" baseline="0">
                <a:latin typeface="+mn-lt"/>
              </a:rPr>
              <a:t>Klikk for å redigere sitatstil i malen</a:t>
            </a:r>
          </a:p>
          <a:p>
            <a:r>
              <a:rPr lang="nb-NO" sz="2000"/>
              <a:t>Klikk for å redigere tekststil i malen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3160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825625"/>
            <a:ext cx="5299800" cy="435133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5800" cy="435133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76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681163"/>
            <a:ext cx="5277575" cy="823912"/>
          </a:xfrm>
          <a:prstGeom prst="rect">
            <a:avLst/>
          </a:prstGeom>
        </p:spPr>
        <p:txBody>
          <a:bodyPr lIns="0" tIns="0" rIns="0" anchor="t" anchorCtr="0"/>
          <a:lstStyle>
            <a:lvl1pPr marL="0" indent="0">
              <a:buNone/>
              <a:defRPr sz="2700" b="1" i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05075"/>
            <a:ext cx="5277575" cy="368458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7600" cy="823912"/>
          </a:xfrm>
          <a:prstGeom prst="rect">
            <a:avLst/>
          </a:prstGeom>
        </p:spPr>
        <p:txBody>
          <a:bodyPr lIns="0" tIns="0" rIns="0" anchor="t" anchorCtr="0"/>
          <a:lstStyle>
            <a:lvl1pPr marL="0" indent="0">
              <a:buNone/>
              <a:defRPr sz="2700" b="1" i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7600" cy="368458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76800" y="6356350"/>
            <a:ext cx="2673000" cy="365125"/>
          </a:xfrm>
        </p:spPr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2CB3BD-4E88-214A-B9BE-7DA9D72E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98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90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BF80F1-7039-5D40-85E5-F2EE134A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5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69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4052025" cy="1157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00001"/>
            <a:ext cx="6264812" cy="496105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057400"/>
            <a:ext cx="4052025" cy="38115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0" i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740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00001"/>
            <a:ext cx="6264812" cy="49610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200" b="0" i="0"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2A1523-EB19-F647-9635-E4710394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4052025" cy="1157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EA82A-3BBE-854B-AFC7-FB5F7E407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057400"/>
            <a:ext cx="4052025" cy="38115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0" i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1003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800000"/>
            <a:ext cx="10728000" cy="972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5500" b="1" i="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0000" y="2772000"/>
            <a:ext cx="10728000" cy="82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700" b="0" i="0" cap="all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83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A5AB06-2308-244C-A467-AC4E66445131}"/>
              </a:ext>
            </a:extLst>
          </p:cNvPr>
          <p:cNvSpPr/>
          <p:nvPr userDrawn="1"/>
        </p:nvSpPr>
        <p:spPr>
          <a:xfrm>
            <a:off x="0" y="3793225"/>
            <a:ext cx="12192000" cy="30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9CC2254-F85B-5B44-BCC1-99EAAFC86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234" r="4225"/>
          <a:stretch/>
        </p:blipFill>
        <p:spPr>
          <a:xfrm>
            <a:off x="0" y="3960000"/>
            <a:ext cx="12193200" cy="44294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2AF28B72-2C56-C641-9564-F2F7D8FCF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71677"/>
          <a:stretch/>
        </p:blipFill>
        <p:spPr>
          <a:xfrm>
            <a:off x="11146800" y="6185286"/>
            <a:ext cx="324000" cy="3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2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63" r:id="rId2"/>
    <p:sldLayoutId id="21474840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3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5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1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37114DC1-1127-5749-9C47-B57C256BE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" r="50052"/>
          <a:stretch/>
        </p:blipFill>
        <p:spPr>
          <a:xfrm>
            <a:off x="11304857" y="334800"/>
            <a:ext cx="885600" cy="1800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fld id="{D97D42F1-35A7-F24C-81AA-D9A2E54B872D}" type="datetimeFigureOut">
              <a:rPr lang="nb-NO" smtClean="0"/>
              <a:pPr/>
              <a:t>17.09.2026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6800" y="6356350"/>
            <a:ext cx="267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fld id="{39CC2B37-1986-5C40-9C09-A29B725C91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E42A90A-4CC0-1B4A-AD31-D306FE00B263}"/>
              </a:ext>
            </a:extLst>
          </p:cNvPr>
          <p:cNvSpPr txBox="1">
            <a:spLocks/>
          </p:cNvSpPr>
          <p:nvPr userDrawn="1"/>
        </p:nvSpPr>
        <p:spPr>
          <a:xfrm>
            <a:off x="720000" y="3240000"/>
            <a:ext cx="10799999" cy="271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24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baseline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306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3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5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1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1E42A90A-4CC0-1B4A-AD31-D306FE00B263}"/>
              </a:ext>
            </a:extLst>
          </p:cNvPr>
          <p:cNvSpPr txBox="1">
            <a:spLocks/>
          </p:cNvSpPr>
          <p:nvPr userDrawn="1"/>
        </p:nvSpPr>
        <p:spPr>
          <a:xfrm>
            <a:off x="720000" y="3240000"/>
            <a:ext cx="10799999" cy="271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24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baseline="0">
              <a:latin typeface="+mn-lt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8DAEBDC-4B54-644C-8274-443361BA51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2488" y="334988"/>
            <a:ext cx="1143959" cy="360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53BCECD-D49B-8B4E-A1D9-9B27DBE2ABB0}"/>
              </a:ext>
            </a:extLst>
          </p:cNvPr>
          <p:cNvSpPr txBox="1"/>
          <p:nvPr userDrawn="1"/>
        </p:nvSpPr>
        <p:spPr>
          <a:xfrm>
            <a:off x="9919386" y="402107"/>
            <a:ext cx="155012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n-NO" sz="1200" b="1" i="0" baseline="0" err="1">
                <a:solidFill>
                  <a:schemeClr val="tx2"/>
                </a:solidFill>
              </a:rPr>
              <a:t>www.kvam.no</a:t>
            </a:r>
            <a:endParaRPr lang="nn-NO" sz="1200" b="1" i="0" baseline="0">
              <a:solidFill>
                <a:schemeClr val="tx2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48BC96E-7E88-7C4B-9AF7-DD6E7FC29C1B}"/>
              </a:ext>
            </a:extLst>
          </p:cNvPr>
          <p:cNvSpPr/>
          <p:nvPr userDrawn="1"/>
        </p:nvSpPr>
        <p:spPr>
          <a:xfrm>
            <a:off x="0" y="3793225"/>
            <a:ext cx="12192000" cy="30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5982701-CD3B-F74B-B825-048F7D61F4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234" r="4225"/>
          <a:stretch/>
        </p:blipFill>
        <p:spPr>
          <a:xfrm>
            <a:off x="0" y="3960000"/>
            <a:ext cx="12193200" cy="44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9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3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5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1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fdir.no/fagstotte/produkter/saksbehandlingsrundskrivet/#heading-contentlink-5901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1CE3DB-BA83-E942-8F14-9AFE0F87B2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>
                <a:latin typeface="Calibri"/>
                <a:ea typeface="Calibri"/>
                <a:cs typeface="Calibri"/>
              </a:rPr>
              <a:t>Tilstandsrapport 2026</a:t>
            </a:r>
            <a:endParaRPr lang="nn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AC713AF-6A2F-EE46-A5AE-51F2FEE462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/>
              <a:t>Barneverntenesta i Kvam herad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88DD5-6858-55FB-917B-AD125C9D9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135" y="0"/>
            <a:ext cx="2672224" cy="37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8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Et bilde som inneholder tekst, skjermbilde, Font, design&#10;&#10;KI-generert innhold kan være feil.">
            <a:extLst>
              <a:ext uri="{FF2B5EF4-FFF2-40B4-BE49-F238E27FC236}">
                <a16:creationId xmlns:a16="http://schemas.microsoft.com/office/drawing/2014/main" id="{322A2639-8A74-7AD8-88A4-CA3F681BB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761" y="1693862"/>
            <a:ext cx="8306478" cy="347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03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F4DAB-26F0-475F-8973-7D399A93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3816" y="689688"/>
            <a:ext cx="10728000" cy="720000"/>
          </a:xfrm>
        </p:spPr>
        <p:txBody>
          <a:bodyPr/>
          <a:lstStyle/>
          <a:p>
            <a:r>
              <a:rPr lang="nb-NO"/>
              <a:t>	Bakgrunn for Tilstandsrapport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907C6A-BFBA-4474-9338-4A3303419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b="1"/>
              <a:t>12.2.2 Tilstandsrapportering</a:t>
            </a:r>
          </a:p>
          <a:p>
            <a:r>
              <a:rPr lang="nb-NO" sz="1800"/>
              <a:t>For at kommuneledelsen skal kunne ivareta sitt overordnede ansvar etter barnevernsloven på en god måte, er den avhengig av kunnskap om og innsikt i hvordan barnevernstjenesten følger opp ansvaret på kommunens vegne, og hvilke utfordringer som finnes. Av denne grunn er barnevernstjenesten pålagt å gi kommunestyret en redegjørelse om tilstanden i barnevernstjenesten minst én gang i året, jf. § 15-3 femte ledd.</a:t>
            </a:r>
          </a:p>
          <a:p>
            <a:r>
              <a:rPr lang="nb-NO" sz="1800" b="1"/>
              <a:t>Formålet med tilstandsrapporten er å gi kommunestyret innsikt i barnevernstjenestens arbeid, slik at kommunens øverste ledelse har best mulige forutsetninger for å kunne utøve sitt overordnede ansvar på en god og forsvarlig måte.</a:t>
            </a:r>
          </a:p>
          <a:p>
            <a:r>
              <a:rPr lang="nb-NO" sz="1800"/>
              <a:t>Rapporten bør blant annet omfatte forhold som kapasitet og kompetanse i barnevernstjenesten, ressursbruk og samarbeid med andre velferdstjenester, samt informasjon om hvordan barnevernstjenesten arbeider for å ivareta barn og familiers medvirkning og familienes erfaringer i møte med barnevernstjenesten.</a:t>
            </a:r>
          </a:p>
          <a:p>
            <a:r>
              <a:rPr lang="nb-NO" sz="1800"/>
              <a:t>Rapporten skal utarbeides med utgangspunkt i informasjonen som er tilgjengelig gjennom eksisterende digitale løsninger og statistikk på kommune- og tjenestenivå. Rapporten skal behandles av kommunestyret selv.</a:t>
            </a:r>
          </a:p>
          <a:p>
            <a:r>
              <a:rPr lang="nb-NO" sz="1800"/>
              <a:t>En omtale av hva som bør omtales i en slik tilstandsrapport og mal for rapporten er tilgjengelig på </a:t>
            </a:r>
            <a:r>
              <a:rPr lang="nb-NO" sz="1800" err="1"/>
              <a:t>Bufdirs</a:t>
            </a:r>
            <a:r>
              <a:rPr lang="nb-NO" sz="1800"/>
              <a:t> nettsider.</a:t>
            </a:r>
          </a:p>
          <a:p>
            <a:pPr marL="0" indent="0">
              <a:buNone/>
            </a:pPr>
            <a:r>
              <a:rPr lang="nb-NO" sz="1000">
                <a:hlinkClick r:id="rId3"/>
              </a:rPr>
              <a:t>Saksbehandlingsrundskrivet (2023.03. Rundskriv for barnevernstjenestens saksbehandling) | Bufdir</a:t>
            </a:r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216680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BF07C6-5900-0A44-B50F-2B389D089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264" y="944528"/>
            <a:ext cx="10728000" cy="2387600"/>
          </a:xfrm>
        </p:spPr>
        <p:txBody>
          <a:bodyPr/>
          <a:lstStyle/>
          <a:p>
            <a:r>
              <a:rPr lang="nn-NO" sz="4500"/>
              <a:t>Barneverntenesta sine kjerneoppgåver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84FAC9-1A31-864B-9EB8-6423A8C8AC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0352" y="2335248"/>
            <a:ext cx="10728000" cy="2620800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/>
              <a:t>Gjennomgå og vurdera bekymringsmeldingar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/>
              <a:t>Gjennomføring av undersøkingar av barnet sin omsorgssituasjon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/>
              <a:t>Treffe vedtak om hjelpetiltak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/>
              <a:t>Førebu saker for behandling i barneverns- og helsenemnda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800"/>
              <a:t>Iverksette og følgje opp tiltak.</a:t>
            </a:r>
          </a:p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5322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661BCE40-FE92-2DC1-6B16-3191B60206B9}"/>
              </a:ext>
            </a:extLst>
          </p:cNvPr>
          <p:cNvSpPr txBox="1"/>
          <p:nvPr/>
        </p:nvSpPr>
        <p:spPr>
          <a:xfrm>
            <a:off x="731520" y="985766"/>
            <a:ext cx="8156448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n-NO" sz="4500" b="1"/>
              <a:t>Barneverntenesta sine tal 2025</a:t>
            </a:r>
          </a:p>
          <a:p>
            <a:endParaRPr lang="nn-NO" sz="45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Barneverntenesta mottek om lag 120-140 meldinga i året (126 stk. i 2025).</a:t>
            </a:r>
            <a:endParaRPr lang="nn-NO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Det var ingen registrerte fristbrot knytt til frist i behandling av melding i 2025.</a:t>
            </a:r>
            <a:endParaRPr lang="nn-NO">
              <a:ea typeface="Calibri" panose="020F0502020204030204"/>
              <a:cs typeface="Calibri" panose="020F0502020204030204"/>
            </a:endParaRPr>
          </a:p>
          <a:p>
            <a:endParaRPr lang="nn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I 2025 avslutta barneverntenesta 67 undersøkingar.</a:t>
            </a:r>
            <a:endParaRPr lang="nn-NO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Det var ingen registrerte fristbrot på undersøkingsfrist i 2025. </a:t>
            </a:r>
            <a:endParaRPr lang="nn-NO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Barneverntenesta har om lag 50-60 barn som mottek hjelpetiltak til einkvar tid.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I 2025 budde det 13 barn frå Kvam herad i fosterheim.</a:t>
            </a:r>
            <a:endParaRPr lang="nn-NO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I 2025 hadde Kvam herad tilsynsansvar for 20 fosterbarn busett i vår kommune.</a:t>
            </a:r>
            <a:endParaRPr lang="nn-NO">
              <a:ea typeface="Calibri" panose="020F0502020204030204"/>
              <a:cs typeface="Calibri" panose="020F0502020204030204"/>
            </a:endParaRPr>
          </a:p>
          <a:p>
            <a:endParaRPr lang="nn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/>
              <a:t>I 2025 vart det registrert 3 akuttplasseringar i Kvam herad.</a:t>
            </a:r>
            <a:endParaRPr lang="nn-NO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>
                <a:ea typeface="Calibri"/>
                <a:cs typeface="Calibri"/>
              </a:rPr>
              <a:t>I 2025 hadde me 13 ungdom på ettervern.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>
                <a:ea typeface="Calibri"/>
                <a:cs typeface="Calibri"/>
              </a:rPr>
              <a:t>I 2025 hadde me 11 førespurnadar om partsinnsyn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5363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C10123-EE23-95E0-CBC6-1EB2554A5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nn-NO">
                <a:solidFill>
                  <a:srgbClr val="1F3763"/>
                </a:solidFill>
                <a:latin typeface="+mn-lt"/>
                <a:ea typeface="Times New Roman" panose="02020603050405020304" pitchFamily="18" charset="0"/>
                <a:cs typeface="Times New Roman"/>
              </a:rPr>
              <a:t>Styrker og satsingar for barneverntenesta i 2026</a:t>
            </a:r>
            <a:br>
              <a:rPr lang="nb-NO" sz="480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0231B17-1767-31FB-F977-5C7D75C3630E}"/>
              </a:ext>
            </a:extLst>
          </p:cNvPr>
          <p:cNvSpPr txBox="1"/>
          <p:nvPr/>
        </p:nvSpPr>
        <p:spPr>
          <a:xfrm>
            <a:off x="720000" y="2166386"/>
            <a:ext cx="10189972" cy="27464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latin typeface="Calibri"/>
                <a:ea typeface="Calibri"/>
                <a:cs typeface="Calibri"/>
              </a:rPr>
              <a:t>Halde</a:t>
            </a:r>
            <a:r>
              <a:rPr lang="nn-NO">
                <a:ea typeface="+mn-lt"/>
                <a:cs typeface="+mn-lt"/>
              </a:rPr>
              <a:t> fokus på kjerneoppgåvene til barneverntenesta, og prioritering av dei familiane som treng hjelpetiltak frå barneverntenesta mest.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ea typeface="+mn-lt"/>
                <a:cs typeface="+mn-lt"/>
              </a:rPr>
              <a:t>Overhalda lovpålagte fristar og oppgåver.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ea typeface="+mn-lt"/>
                <a:cs typeface="+mn-lt"/>
              </a:rPr>
              <a:t>Helde fram med forbetringsarbeid.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ea typeface="+mn-lt"/>
                <a:cs typeface="+mn-lt"/>
              </a:rPr>
              <a:t>HMT arbeid for å ta vare på dei tilsette.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ea typeface="+mn-lt"/>
                <a:cs typeface="+mn-lt"/>
              </a:rPr>
              <a:t>Opplæring og støtte til dei tilsette.</a:t>
            </a:r>
            <a:endParaRPr lang="nn-NO">
              <a:ea typeface="Calibri" panose="020F0502020204030204"/>
              <a:cs typeface="Calibri" panose="020F0502020204030204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ea typeface="+mn-lt"/>
                <a:cs typeface="+mn-lt"/>
              </a:rPr>
              <a:t>Skape rom til å utvikle tenesta.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>
                <a:ea typeface="+mn-lt"/>
                <a:cs typeface="+mn-lt"/>
              </a:rPr>
              <a:t>Høg kompetanse og stabilitet blant dei tilsette.</a:t>
            </a:r>
            <a:endParaRPr lang="nn-NO">
              <a:ea typeface="Calibri" panose="020F0502020204030204"/>
              <a:cs typeface="Calibri" panose="020F0502020204030204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nn-NO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3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A507CE-BF83-7C94-F1BD-29E8A351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nn-NO">
                <a:solidFill>
                  <a:srgbClr val="1F3763"/>
                </a:solidFill>
                <a:latin typeface="+mn-lt"/>
                <a:ea typeface="Times New Roman" panose="02020603050405020304" pitchFamily="18" charset="0"/>
                <a:cs typeface="Times New Roman"/>
              </a:rPr>
              <a:t>Utfordringar </a:t>
            </a:r>
            <a:br>
              <a:rPr lang="nb-NO" sz="480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AEC3752-2C30-BA44-4C5C-43FA54075614}"/>
              </a:ext>
            </a:extLst>
          </p:cNvPr>
          <p:cNvSpPr txBox="1"/>
          <p:nvPr/>
        </p:nvSpPr>
        <p:spPr>
          <a:xfrm>
            <a:off x="720000" y="1911096"/>
            <a:ext cx="9566910" cy="39547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Geografisk avstand til spesialiserte tenester.</a:t>
            </a:r>
            <a:endParaRPr lang="nb-NO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Balanse mellom å arbeida førebyggjande og med dei mest utsette familiane.</a:t>
            </a:r>
            <a:endParaRPr lang="nb-NO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Kapasitet til å utvikle hjelpetiltak basert på lokale forhold, og tilpassa tiltaka til kompleksiteten </a:t>
            </a:r>
            <a:r>
              <a:rPr lang="nn-NO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familiane sin situasjon.</a:t>
            </a:r>
            <a:endParaRPr lang="nb-NO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n-NO" b="1">
              <a:latin typeface="Calibri"/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n-NO" sz="1800" b="1">
                <a:effectLst/>
                <a:latin typeface="Calibri"/>
                <a:ea typeface="Calibri"/>
                <a:cs typeface="Times New Roman"/>
              </a:rPr>
              <a:t>Anna</a:t>
            </a:r>
            <a:endParaRPr lang="nn-NO"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nn-NO" i="1">
                <a:latin typeface="Calibri"/>
                <a:ea typeface="Calibri"/>
                <a:cs typeface="Times New Roman"/>
              </a:rPr>
              <a:t>Fagsystem</a:t>
            </a:r>
            <a:endParaRPr lang="nn-NO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nn-NO" i="1">
                <a:latin typeface="Calibri"/>
                <a:ea typeface="Calibri"/>
                <a:cs typeface="Times New Roman"/>
              </a:rPr>
              <a:t>Pågåande bistandskrise</a:t>
            </a:r>
            <a:r>
              <a:rPr lang="nn-NO" sz="1800" i="1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nn-NO" sz="1800" i="1" err="1">
                <a:effectLst/>
                <a:latin typeface="Calibri"/>
                <a:ea typeface="Calibri"/>
                <a:cs typeface="Times New Roman"/>
              </a:rPr>
              <a:t>Bufetat</a:t>
            </a:r>
            <a:endParaRPr lang="nn-NO" sz="1800" i="1">
              <a:effectLst/>
              <a:latin typeface="Calibri"/>
              <a:ea typeface="Calibri"/>
              <a:cs typeface="Times New Roman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nn-NO" i="1">
                <a:latin typeface="Calibri"/>
                <a:ea typeface="Calibri"/>
                <a:cs typeface="Times New Roman"/>
              </a:rPr>
              <a:t>Auke i førespurnadar om partsinnsyn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nn-NO" i="1">
                <a:latin typeface="Calibri"/>
                <a:ea typeface="Calibri"/>
                <a:cs typeface="Times New Roman"/>
              </a:rPr>
              <a:t>Auke i førespurnadar om deltaking i forsking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nn-NO" i="1">
                <a:latin typeface="Calibri"/>
                <a:ea typeface="Calibri"/>
                <a:cs typeface="Times New Roman"/>
              </a:rPr>
              <a:t>Auke i søknader frå foreldre om hjelpetiltak</a:t>
            </a:r>
            <a:endParaRPr lang="nn-NO" i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9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5862C1-0D89-F3DF-81DF-C54D0B962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00" y="540000"/>
            <a:ext cx="10728000" cy="720000"/>
          </a:xfrm>
        </p:spPr>
        <p:txBody>
          <a:bodyPr/>
          <a:lstStyle/>
          <a:p>
            <a:r>
              <a:rPr lang="nn-NO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Oppsummert</a:t>
            </a:r>
            <a:br>
              <a:rPr lang="nb-NO" sz="480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BAF3C07-F99F-85E0-39F6-1C0778577729}"/>
              </a:ext>
            </a:extLst>
          </p:cNvPr>
          <p:cNvSpPr txBox="1"/>
          <p:nvPr/>
        </p:nvSpPr>
        <p:spPr>
          <a:xfrm>
            <a:off x="720000" y="1479550"/>
            <a:ext cx="9175750" cy="43536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Barneverntenesta i Kvam herad er ei stabil teneste som klarar å overhalde lovkrav.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nn-NO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ingen registrerte avvik knytt til tenesta.</a:t>
            </a:r>
            <a:endParaRPr lang="nn-NO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Kommunen har gode tal i høve fleire kvalitetsindikatorar.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>
                <a:latin typeface="Calibri"/>
                <a:ea typeface="Calibri"/>
                <a:cs typeface="Times New Roman"/>
              </a:rPr>
              <a:t>Tenesta har ei stabil og kompetent bemanning og leiing.</a:t>
            </a:r>
            <a:endParaRPr lang="nn-NO" sz="18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 sz="1800">
                <a:effectLst/>
                <a:latin typeface="Calibri"/>
                <a:ea typeface="Calibri"/>
                <a:cs typeface="Times New Roman"/>
              </a:rPr>
              <a:t>Grunna kapasitetsutfordringar har det over år vore vanskeleg å prioritere og finne ressursar til tiltaksutvikling i tenesta</a:t>
            </a:r>
            <a:r>
              <a:rPr lang="nn-NO">
                <a:latin typeface="Calibri"/>
                <a:ea typeface="Calibri"/>
                <a:cs typeface="Times New Roman"/>
              </a:rPr>
              <a:t>,</a:t>
            </a:r>
            <a:r>
              <a:rPr lang="nn-NO" sz="1800">
                <a:effectLst/>
                <a:latin typeface="Calibri"/>
                <a:ea typeface="Calibri"/>
                <a:cs typeface="Times New Roman"/>
              </a:rPr>
              <a:t> </a:t>
            </a:r>
            <a:r>
              <a:rPr lang="nn-NO">
                <a:latin typeface="Calibri"/>
                <a:ea typeface="Calibri"/>
                <a:cs typeface="Times New Roman"/>
              </a:rPr>
              <a:t>dette forsøker me no å skaffe rom for.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>
                <a:latin typeface="Calibri"/>
                <a:ea typeface="Calibri"/>
                <a:cs typeface="Calibri"/>
              </a:rPr>
              <a:t>Organiseringa av tenesta har me tru på at vil oppretthalde kvalitet og stabilitet i tenesta i åra som kjem.</a:t>
            </a:r>
            <a:endParaRPr lang="nn-NO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nn-NO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Hovudmålet er å fokusere på kjerneoppgåvene i barneverntenesta, og levera tenester til dei familiane og barna som trenger det mest.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n-NO">
                <a:latin typeface="Calibri"/>
                <a:ea typeface="Calibri"/>
                <a:cs typeface="Times New Roman"/>
              </a:rPr>
              <a:t>Barnevernleiar si vurdering av tenesta er at me har ei effektiv og velfungerande teneste med god kompetanse, og dette har me arbeida for over tid. </a:t>
            </a:r>
            <a:endParaRPr lang="nb-NO" sz="180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6766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2779E7-13DE-6645-884C-3EDEDD038E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/>
              <a:t>Takk for meg</a:t>
            </a:r>
          </a:p>
        </p:txBody>
      </p:sp>
    </p:spTree>
    <p:extLst>
      <p:ext uri="{BB962C8B-B14F-4D97-AF65-F5344CB8AC3E}">
        <p14:creationId xmlns:p14="http://schemas.microsoft.com/office/powerpoint/2010/main" val="543559080"/>
      </p:ext>
    </p:extLst>
  </p:cSld>
  <p:clrMapOvr>
    <a:masterClrMapping/>
  </p:clrMapOvr>
</p:sld>
</file>

<file path=ppt/theme/theme1.xml><?xml version="1.0" encoding="utf-8"?>
<a:theme xmlns:a="http://schemas.openxmlformats.org/drawingml/2006/main" name="Kvam herad tema_framside">
  <a:themeElements>
    <a:clrScheme name="Kvam fargepalett 1">
      <a:dk1>
        <a:srgbClr val="004171"/>
      </a:dk1>
      <a:lt1>
        <a:srgbClr val="FFFFFF"/>
      </a:lt1>
      <a:dk2>
        <a:srgbClr val="00A3E0"/>
      </a:dk2>
      <a:lt2>
        <a:srgbClr val="C8C9C7"/>
      </a:lt2>
      <a:accent1>
        <a:srgbClr val="00A3E0"/>
      </a:accent1>
      <a:accent2>
        <a:srgbClr val="004171"/>
      </a:accent2>
      <a:accent3>
        <a:srgbClr val="63A70A"/>
      </a:accent3>
      <a:accent4>
        <a:srgbClr val="007953"/>
      </a:accent4>
      <a:accent5>
        <a:srgbClr val="FF661F"/>
      </a:accent5>
      <a:accent6>
        <a:srgbClr val="9D2234"/>
      </a:accent6>
      <a:hlink>
        <a:srgbClr val="00A3E0"/>
      </a:hlink>
      <a:folHlink>
        <a:srgbClr val="888B8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vam herad_presentasjon_mal_SKOG.potx" id="{9F9A3E38-6FF6-4BD9-A10F-62ADECE033AC}" vid="{EBF248D6-3D42-46AE-BF7E-90AC1279CAAD}"/>
    </a:ext>
  </a:extLst>
</a:theme>
</file>

<file path=ppt/theme/theme2.xml><?xml version="1.0" encoding="utf-8"?>
<a:theme xmlns:a="http://schemas.openxmlformats.org/drawingml/2006/main" name="Kvam herad tema_innhald">
  <a:themeElements>
    <a:clrScheme name="Kvam fargepalett 1">
      <a:dk1>
        <a:srgbClr val="004171"/>
      </a:dk1>
      <a:lt1>
        <a:srgbClr val="FFFFFF"/>
      </a:lt1>
      <a:dk2>
        <a:srgbClr val="00A3E0"/>
      </a:dk2>
      <a:lt2>
        <a:srgbClr val="C8C9C7"/>
      </a:lt2>
      <a:accent1>
        <a:srgbClr val="00A3E0"/>
      </a:accent1>
      <a:accent2>
        <a:srgbClr val="004171"/>
      </a:accent2>
      <a:accent3>
        <a:srgbClr val="63A70A"/>
      </a:accent3>
      <a:accent4>
        <a:srgbClr val="007953"/>
      </a:accent4>
      <a:accent5>
        <a:srgbClr val="FF661F"/>
      </a:accent5>
      <a:accent6>
        <a:srgbClr val="9D2234"/>
      </a:accent6>
      <a:hlink>
        <a:srgbClr val="00A3E0"/>
      </a:hlink>
      <a:folHlink>
        <a:srgbClr val="888B8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vam herad_presentasjon_mal_SKOG.potx" id="{9F9A3E38-6FF6-4BD9-A10F-62ADECE033AC}" vid="{114D821F-ECC1-465B-81E5-7A152DB226F4}"/>
    </a:ext>
  </a:extLst>
</a:theme>
</file>

<file path=ppt/theme/theme3.xml><?xml version="1.0" encoding="utf-8"?>
<a:theme xmlns:a="http://schemas.openxmlformats.org/drawingml/2006/main" name="Kvam herad tema_tittelside">
  <a:themeElements>
    <a:clrScheme name="Kvam fargepalett 1">
      <a:dk1>
        <a:srgbClr val="004171"/>
      </a:dk1>
      <a:lt1>
        <a:srgbClr val="FFFFFF"/>
      </a:lt1>
      <a:dk2>
        <a:srgbClr val="00A3E0"/>
      </a:dk2>
      <a:lt2>
        <a:srgbClr val="C8C9C7"/>
      </a:lt2>
      <a:accent1>
        <a:srgbClr val="00A3E0"/>
      </a:accent1>
      <a:accent2>
        <a:srgbClr val="004171"/>
      </a:accent2>
      <a:accent3>
        <a:srgbClr val="63A70A"/>
      </a:accent3>
      <a:accent4>
        <a:srgbClr val="007953"/>
      </a:accent4>
      <a:accent5>
        <a:srgbClr val="FF661F"/>
      </a:accent5>
      <a:accent6>
        <a:srgbClr val="9D2234"/>
      </a:accent6>
      <a:hlink>
        <a:srgbClr val="00A3E0"/>
      </a:hlink>
      <a:folHlink>
        <a:srgbClr val="888B8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vam herad_presentasjon_mal_SKOG.potx" id="{9F9A3E38-6FF6-4BD9-A10F-62ADECE033AC}" vid="{EF0BD46A-DBDA-4393-B867-B3D2530AFEC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10CBC015090E468F17FCAD7F3C472D" ma:contentTypeVersion="8" ma:contentTypeDescription="Opprett et nytt dokument." ma:contentTypeScope="" ma:versionID="39e02cbf46375d09ba5aa37de0f9c495">
  <xsd:schema xmlns:xsd="http://www.w3.org/2001/XMLSchema" xmlns:xs="http://www.w3.org/2001/XMLSchema" xmlns:p="http://schemas.microsoft.com/office/2006/metadata/properties" xmlns:ns2="3d8b3634-e32c-43de-b45d-3422eb065334" xmlns:ns3="7d3529a3-cf32-4af1-b369-6d75233bd214" targetNamespace="http://schemas.microsoft.com/office/2006/metadata/properties" ma:root="true" ma:fieldsID="5481e3a3107bfbeca68399b4b1455733" ns2:_="" ns3:_="">
    <xsd:import namespace="3d8b3634-e32c-43de-b45d-3422eb065334"/>
    <xsd:import namespace="7d3529a3-cf32-4af1-b369-6d75233bd2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b3634-e32c-43de-b45d-3422eb065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529a3-cf32-4af1-b369-6d75233bd21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BC2194-4EC1-4394-A370-52B0B899F391}">
  <ds:schemaRefs>
    <ds:schemaRef ds:uri="3d8b3634-e32c-43de-b45d-3422eb065334"/>
    <ds:schemaRef ds:uri="7d3529a3-cf32-4af1-b369-6d75233bd2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A22CC70-0D02-485E-8CC3-0278DA0EE1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F7A04-4D5C-4247-B457-E35425319EF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Kvam herad_presentasjon_mal_SKOG</Template>
  <TotalTime>0</TotalTime>
  <Words>648</Words>
  <Application>Microsoft Office PowerPoint</Application>
  <PresentationFormat>Widescreen</PresentationFormat>
  <Paragraphs>66</Paragraphs>
  <Slides>9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9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Lucida Sans</vt:lpstr>
      <vt:lpstr>Symbol</vt:lpstr>
      <vt:lpstr>System Font Regular</vt:lpstr>
      <vt:lpstr>Wingdings</vt:lpstr>
      <vt:lpstr>Kvam herad tema_framside</vt:lpstr>
      <vt:lpstr>Kvam herad tema_innhald</vt:lpstr>
      <vt:lpstr>Kvam herad tema_tittelside</vt:lpstr>
      <vt:lpstr>Tilstandsrapport 2026</vt:lpstr>
      <vt:lpstr>PowerPoint-presentasjon</vt:lpstr>
      <vt:lpstr> Bakgrunn for Tilstandsrapport</vt:lpstr>
      <vt:lpstr>Barneverntenesta sine kjerneoppgåver</vt:lpstr>
      <vt:lpstr>PowerPoint-presentasjon</vt:lpstr>
      <vt:lpstr>Styrker og satsingar for barneverntenesta i 2026 </vt:lpstr>
      <vt:lpstr>Utfordringar  </vt:lpstr>
      <vt:lpstr>Oppsummert </vt:lpstr>
      <vt:lpstr>Takk for meg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Rake, Mari Arnesen</dc:creator>
  <cp:lastModifiedBy>Rake, Mari Arnesen</cp:lastModifiedBy>
  <cp:revision>2</cp:revision>
  <dcterms:created xsi:type="dcterms:W3CDTF">2025-09-10T07:31:39Z</dcterms:created>
  <dcterms:modified xsi:type="dcterms:W3CDTF">2026-09-17T13:37:23Z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0x0101001710CBC015090E468F17FCAD7F3C472D</vt:lpwstr>
  </property>
</Properties>
</file>