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2" r:id="rId4"/>
    <p:sldMasterId id="2147484042" r:id="rId5"/>
  </p:sldMasterIdLst>
  <p:notesMasterIdLst>
    <p:notesMasterId r:id="rId15"/>
  </p:notesMasterIdLst>
  <p:sldIdLst>
    <p:sldId id="259" r:id="rId6"/>
    <p:sldId id="267" r:id="rId7"/>
    <p:sldId id="268" r:id="rId8"/>
    <p:sldId id="261" r:id="rId9"/>
    <p:sldId id="265" r:id="rId10"/>
    <p:sldId id="262" r:id="rId11"/>
    <p:sldId id="263" r:id="rId12"/>
    <p:sldId id="264" r:id="rId13"/>
    <p:sldId id="266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12118-89D4-400C-B7E8-478FB6C0B54C}" v="81" dt="2025-10-02T06:17:55.477"/>
    <p1510:client id="{FD46FE63-02CF-4E02-B9F4-A909CABCE9AB}" v="2" dt="2025-10-02T03:37:56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830"/>
  </p:normalViewPr>
  <p:slideViewPr>
    <p:cSldViewPr snapToGrid="0" snapToObjects="1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AA004-5CE3-4F3E-A55D-DF5885CB457F}" type="datetimeFigureOut">
              <a:rPr lang="nb-NO" smtClean="0"/>
              <a:t>01.10.2025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BED0B-55DA-4DE8-80B3-951A0D21D07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173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5925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1259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6267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2397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6456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9803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4922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0118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BED0B-55DA-4DE8-80B3-951A0D21D078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499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1800000"/>
            <a:ext cx="10728000" cy="23876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ctr">
              <a:defRPr sz="5500" b="1" i="0" baseline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3780000"/>
            <a:ext cx="10728000" cy="165576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2700" b="0" i="0"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840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1800000"/>
            <a:ext cx="10728000" cy="972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ctr">
              <a:defRPr sz="5500" b="1" i="0" baseline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0000" y="2772000"/>
            <a:ext cx="10728000" cy="828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2700" b="0" i="0" cap="all" baseline="0"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83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900000"/>
            <a:ext cx="10728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1620000"/>
            <a:ext cx="10728000" cy="4351338"/>
          </a:xfrm>
          <a:prstGeom prst="rect">
            <a:avLst/>
          </a:prstGeom>
        </p:spPr>
        <p:txBody>
          <a:bodyPr lIns="0" tIns="0" rIns="0"/>
          <a:lstStyle>
            <a:lvl1pPr marL="228600" indent="-228600">
              <a:buFont typeface="Arial" panose="020B0604020202020204" pitchFamily="34" charset="0"/>
              <a:buChar char="•"/>
              <a:defRPr sz="3200" b="0" i="0">
                <a:latin typeface="Calibri" panose="020F0502020204030204" pitchFamily="34" charset="0"/>
              </a:defRPr>
            </a:lvl1pPr>
            <a:lvl2pPr>
              <a:defRPr sz="2700" b="0" i="0"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2200" b="1" i="0">
                <a:latin typeface="Calibri" panose="020F0502020204030204" pitchFamily="34" charset="0"/>
              </a:defRPr>
            </a:lvl3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010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A2E3422-FB38-AF4A-BA86-1A1DDC69FDE3}"/>
              </a:ext>
            </a:extLst>
          </p:cNvPr>
          <p:cNvSpPr txBox="1">
            <a:spLocks/>
          </p:cNvSpPr>
          <p:nvPr userDrawn="1"/>
        </p:nvSpPr>
        <p:spPr>
          <a:xfrm>
            <a:off x="720000" y="900000"/>
            <a:ext cx="10800000" cy="720000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j-ea"/>
                <a:cs typeface="+mj-cs"/>
              </a:defRPr>
            </a:lvl1pPr>
          </a:lstStyle>
          <a:p>
            <a:r>
              <a:rPr lang="nb-NO" sz="4500" b="1" i="0" dirty="0">
                <a:latin typeface="Calibri" panose="020F0502020204030204" pitchFamily="34" charset="0"/>
              </a:rPr>
              <a:t>Klikk for å redigere tittelstil</a:t>
            </a:r>
            <a:endParaRPr lang="en-US" sz="4500" b="1" i="0" dirty="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0B3546-DA50-7341-91B0-21F97126D27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20000" y="1620000"/>
            <a:ext cx="10728000" cy="4351338"/>
          </a:xfrm>
          <a:prstGeom prst="rect">
            <a:avLst/>
          </a:prstGeom>
        </p:spPr>
        <p:txBody>
          <a:bodyPr lIns="0" tIns="0" r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 lang="en-US" sz="2200" b="0" i="0" kern="120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l"/>
            <a:r>
              <a:rPr lang="nb-NO" sz="3200" b="0" i="1" baseline="0" dirty="0">
                <a:latin typeface="+mn-lt"/>
              </a:rPr>
              <a:t>Klikk for å redigere sitatstil i malen</a:t>
            </a:r>
          </a:p>
          <a:p>
            <a:r>
              <a:rPr lang="nb-NO" sz="2000" dirty="0"/>
              <a:t>Klikk for å redigere tekststil i malen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3160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900000"/>
            <a:ext cx="10728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1825625"/>
            <a:ext cx="5299800" cy="4351338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Font typeface="Arial" panose="020B0604020202020204" pitchFamily="34" charset="0"/>
              <a:buChar char="•"/>
              <a:defRPr sz="3200" b="0" i="0">
                <a:latin typeface="Calibri" panose="020F0502020204030204" pitchFamily="34" charset="0"/>
              </a:defRPr>
            </a:lvl1pPr>
            <a:lvl2pPr>
              <a:defRPr sz="2700" b="0" i="0"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2200" b="1" i="0">
                <a:latin typeface="Calibri" panose="020F050202020403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75800" cy="4351338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Font typeface="Arial" panose="020B0604020202020204" pitchFamily="34" charset="0"/>
              <a:buChar char="•"/>
              <a:defRPr sz="3200" b="0" i="0">
                <a:latin typeface="Calibri" panose="020F0502020204030204" pitchFamily="34" charset="0"/>
              </a:defRPr>
            </a:lvl1pPr>
            <a:lvl2pPr>
              <a:defRPr sz="2700" b="0" i="0"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2200" b="1" i="0">
                <a:latin typeface="Calibri" panose="020F050202020403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b="0" i="0">
                <a:latin typeface="Calibri" panose="020F050202020403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b="0" i="0">
                <a:latin typeface="Calibri" panose="020F050202020403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476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681163"/>
            <a:ext cx="5277575" cy="823912"/>
          </a:xfrm>
          <a:prstGeom prst="rect">
            <a:avLst/>
          </a:prstGeom>
        </p:spPr>
        <p:txBody>
          <a:bodyPr lIns="0" tIns="0" rIns="0" anchor="t" anchorCtr="0"/>
          <a:lstStyle>
            <a:lvl1pPr marL="0" indent="0">
              <a:buNone/>
              <a:defRPr sz="2700" b="1" i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05075"/>
            <a:ext cx="5277575" cy="3684588"/>
          </a:xfrm>
          <a:prstGeom prst="rect">
            <a:avLst/>
          </a:prstGeom>
        </p:spPr>
        <p:txBody>
          <a:bodyPr lIns="0" tIns="0" rIns="0"/>
          <a:lstStyle>
            <a:lvl1pPr marL="228600" indent="-228600">
              <a:buFont typeface="Arial" panose="020B0604020202020204" pitchFamily="34" charset="0"/>
              <a:buChar char="•"/>
              <a:defRPr sz="3200" b="0" i="0">
                <a:latin typeface="Calibri" panose="020F0502020204030204" pitchFamily="34" charset="0"/>
              </a:defRPr>
            </a:lvl1pPr>
            <a:lvl2pPr>
              <a:defRPr sz="2700" b="0" i="0"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2200" b="1" i="0">
                <a:latin typeface="Calibri" panose="020F050202020403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277600" cy="823912"/>
          </a:xfrm>
          <a:prstGeom prst="rect">
            <a:avLst/>
          </a:prstGeom>
        </p:spPr>
        <p:txBody>
          <a:bodyPr lIns="0" tIns="0" rIns="0" anchor="t" anchorCtr="0"/>
          <a:lstStyle>
            <a:lvl1pPr marL="0" indent="0">
              <a:buNone/>
              <a:defRPr sz="2700" b="1" i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277600" cy="3684588"/>
          </a:xfrm>
          <a:prstGeom prst="rect">
            <a:avLst/>
          </a:prstGeom>
        </p:spPr>
        <p:txBody>
          <a:bodyPr lIns="0" tIns="0" rIns="0"/>
          <a:lstStyle>
            <a:lvl1pPr marL="228600" indent="-228600">
              <a:buFont typeface="Arial" panose="020B0604020202020204" pitchFamily="34" charset="0"/>
              <a:buChar char="•"/>
              <a:defRPr sz="3200" b="0" i="0">
                <a:latin typeface="Calibri" panose="020F0502020204030204" pitchFamily="34" charset="0"/>
              </a:defRPr>
            </a:lvl1pPr>
            <a:lvl2pPr>
              <a:defRPr sz="2700" b="0" i="0"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2200" b="1" i="0">
                <a:latin typeface="Calibri" panose="020F050202020403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76800" y="6356350"/>
            <a:ext cx="2673000" cy="365125"/>
          </a:xfrm>
        </p:spPr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12CB3BD-4E88-214A-B9BE-7DA9D72EC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900000"/>
            <a:ext cx="107298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09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BF80F1-7039-5D40-85E5-F2EE134A2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900000"/>
            <a:ext cx="10728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85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169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900000"/>
            <a:ext cx="4052025" cy="11574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3200" b="1" i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00001"/>
            <a:ext cx="6264812" cy="4961050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Font typeface="Arial" panose="020B0604020202020204" pitchFamily="34" charset="0"/>
              <a:buChar char="•"/>
              <a:defRPr sz="3200" b="0" i="0">
                <a:latin typeface="Calibri" panose="020F0502020204030204" pitchFamily="34" charset="0"/>
              </a:defRPr>
            </a:lvl1pPr>
            <a:lvl2pPr>
              <a:defRPr sz="2700" b="0" i="0"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2200" b="1" i="0">
                <a:latin typeface="Calibri" panose="020F050202020403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800" b="0" i="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057400"/>
            <a:ext cx="4052025" cy="38115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latin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874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00001"/>
            <a:ext cx="6264812" cy="4961050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3200" b="0" i="0">
                <a:latin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Klikk på ikonet for å legge til et bilde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42F1-35A7-F24C-81AA-D9A2E54B872D}" type="datetimeFigureOut">
              <a:rPr lang="nb-NO" smtClean="0"/>
              <a:t>30.09.2025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C2B37-1986-5C40-9C09-A29B725C91E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2A1523-EB19-F647-9635-E47103941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900000"/>
            <a:ext cx="4052025" cy="115740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3200" b="1" i="0"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for å redigere tittelstil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06EA82A-3BBE-854B-AFC7-FB5F7E407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000" y="2057400"/>
            <a:ext cx="4052025" cy="38115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latin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8100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e 11">
            <a:extLst>
              <a:ext uri="{FF2B5EF4-FFF2-40B4-BE49-F238E27FC236}">
                <a16:creationId xmlns:a16="http://schemas.microsoft.com/office/drawing/2014/main" id="{37114DC1-1127-5749-9C47-B57C256BEF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/>
          <a:srcRect r="49965"/>
          <a:stretch/>
        </p:blipFill>
        <p:spPr>
          <a:xfrm>
            <a:off x="11304857" y="334988"/>
            <a:ext cx="887143" cy="1800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fld id="{D97D42F1-35A7-F24C-81AA-D9A2E54B872D}" type="datetimeFigureOut">
              <a:rPr lang="nb-NO" smtClean="0"/>
              <a:pPr/>
              <a:t>30.09.2025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6800" y="6356350"/>
            <a:ext cx="267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baseline="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fld id="{39CC2B37-1986-5C40-9C09-A29B725C91EA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E42A90A-4CC0-1B4A-AD31-D306FE00B263}"/>
              </a:ext>
            </a:extLst>
          </p:cNvPr>
          <p:cNvSpPr txBox="1">
            <a:spLocks/>
          </p:cNvSpPr>
          <p:nvPr userDrawn="1"/>
        </p:nvSpPr>
        <p:spPr>
          <a:xfrm>
            <a:off x="720000" y="3240000"/>
            <a:ext cx="10799999" cy="2718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b="0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1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b-NO" baseline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306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baseline="0">
          <a:solidFill>
            <a:schemeClr val="tx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30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5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1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1E42A90A-4CC0-1B4A-AD31-D306FE00B263}"/>
              </a:ext>
            </a:extLst>
          </p:cNvPr>
          <p:cNvSpPr txBox="1">
            <a:spLocks/>
          </p:cNvSpPr>
          <p:nvPr userDrawn="1"/>
        </p:nvSpPr>
        <p:spPr>
          <a:xfrm>
            <a:off x="720000" y="3240000"/>
            <a:ext cx="10799999" cy="2718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b="0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1" i="0" kern="1200" baseline="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Lucida Sans" panose="020B0602030504020204" pitchFamily="34" charset="77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b-NO" baseline="0" dirty="0">
              <a:latin typeface="+mn-lt"/>
            </a:endParaRP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A8DAEBDC-4B54-644C-8274-443361BA51D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22488" y="334988"/>
            <a:ext cx="1143959" cy="360000"/>
          </a:xfrm>
          <a:prstGeom prst="rect">
            <a:avLst/>
          </a:prstGeom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253BCECD-D49B-8B4E-A1D9-9B27DBE2ABB0}"/>
              </a:ext>
            </a:extLst>
          </p:cNvPr>
          <p:cNvSpPr txBox="1"/>
          <p:nvPr userDrawn="1"/>
        </p:nvSpPr>
        <p:spPr>
          <a:xfrm>
            <a:off x="9919386" y="402107"/>
            <a:ext cx="155012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nn-NO" sz="1200" b="1" i="0" baseline="0" dirty="0" err="1">
                <a:solidFill>
                  <a:schemeClr val="tx2"/>
                </a:solidFill>
              </a:rPr>
              <a:t>www.kvam.no</a:t>
            </a:r>
            <a:endParaRPr lang="nn-NO" sz="1200" b="1" i="0" baseline="0" dirty="0">
              <a:solidFill>
                <a:schemeClr val="tx2"/>
              </a:solidFill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948BC96E-7E88-7C4B-9AF7-DD6E7FC29C1B}"/>
              </a:ext>
            </a:extLst>
          </p:cNvPr>
          <p:cNvSpPr/>
          <p:nvPr userDrawn="1"/>
        </p:nvSpPr>
        <p:spPr>
          <a:xfrm>
            <a:off x="0" y="3793225"/>
            <a:ext cx="12192000" cy="30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5982701-CD3B-F74B-B825-048F7D61F4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4234" r="4225"/>
          <a:stretch/>
        </p:blipFill>
        <p:spPr>
          <a:xfrm>
            <a:off x="0" y="3960000"/>
            <a:ext cx="12193200" cy="44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49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baseline="0">
          <a:solidFill>
            <a:schemeClr val="tx1"/>
          </a:solidFill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30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500" b="0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1" i="0" kern="1200" baseline="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2779E7-13DE-6645-884C-3EDEDD038E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noProof="0" dirty="0"/>
              <a:t>Innsparing barnehage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6E974D0-D7D0-524E-A3FB-4A84A2DDA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n-NO" dirty="0"/>
              <a:t>Svar på spørsmål som kom i FSK knytt til 2-tertial</a:t>
            </a:r>
            <a:endParaRPr lang="nn-NO" noProof="0" dirty="0"/>
          </a:p>
        </p:txBody>
      </p:sp>
    </p:spTree>
    <p:extLst>
      <p:ext uri="{BB962C8B-B14F-4D97-AF65-F5344CB8AC3E}">
        <p14:creationId xmlns:p14="http://schemas.microsoft.com/office/powerpoint/2010/main" val="54355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2A92CA-BD07-0097-4DB3-E2D1A89C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Spørsmål i FSK: Kva betyr denne linja?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D9C6E28F-0FFE-CB75-356D-1E456508E5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88751" y="1901185"/>
            <a:ext cx="9990686" cy="378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35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9B307C-032E-B6BE-BC93-96AD084E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1.tertial- vart oppdaga </a:t>
            </a:r>
            <a:r>
              <a:rPr lang="nb-NO" dirty="0" err="1"/>
              <a:t>ein</a:t>
            </a:r>
            <a:r>
              <a:rPr lang="nb-NO" dirty="0"/>
              <a:t> feil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BB6F49B-6A59-9C67-AD69-2D81A9FF1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13" y="1740580"/>
            <a:ext cx="10728000" cy="4351338"/>
          </a:xfrm>
        </p:spPr>
        <p:txBody>
          <a:bodyPr/>
          <a:lstStyle/>
          <a:p>
            <a:r>
              <a:rPr lang="nb-NO" dirty="0"/>
              <a:t>Dette la rådmannen fram i 1.tertial:</a:t>
            </a:r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Vart oppdaga for seint at det var lagt inn feil </a:t>
            </a:r>
            <a:r>
              <a:rPr lang="nb-NO" dirty="0" err="1"/>
              <a:t>talgrunnlag</a:t>
            </a:r>
            <a:r>
              <a:rPr lang="nb-NO" dirty="0"/>
              <a:t> i </a:t>
            </a:r>
            <a:r>
              <a:rPr lang="nb-NO" dirty="0" err="1"/>
              <a:t>tertialen</a:t>
            </a:r>
            <a:r>
              <a:rPr lang="nb-NO" dirty="0"/>
              <a:t>. </a:t>
            </a:r>
            <a:r>
              <a:rPr lang="nb-NO" dirty="0" err="1"/>
              <a:t>Tala</a:t>
            </a:r>
            <a:r>
              <a:rPr lang="nb-NO" dirty="0"/>
              <a:t> som ligg i forslaget viser kva det </a:t>
            </a:r>
            <a:r>
              <a:rPr lang="nb-NO" dirty="0" err="1"/>
              <a:t>kostar</a:t>
            </a:r>
            <a:r>
              <a:rPr lang="nb-NO" dirty="0"/>
              <a:t> med styrka grunnbemanning i Ålvik og Tørvikbygd og </a:t>
            </a:r>
            <a:r>
              <a:rPr lang="nb-NO" dirty="0" err="1"/>
              <a:t>ikkje</a:t>
            </a:r>
            <a:r>
              <a:rPr lang="nb-NO" dirty="0"/>
              <a:t> kva </a:t>
            </a:r>
            <a:r>
              <a:rPr lang="nb-NO" dirty="0" err="1"/>
              <a:t>heradet</a:t>
            </a:r>
            <a:r>
              <a:rPr lang="nb-NO" dirty="0"/>
              <a:t> sparer om </a:t>
            </a:r>
            <a:r>
              <a:rPr lang="nb-NO" dirty="0" err="1"/>
              <a:t>ein</a:t>
            </a:r>
            <a:r>
              <a:rPr lang="nb-NO" dirty="0"/>
              <a:t> reduserer </a:t>
            </a:r>
            <a:r>
              <a:rPr lang="nb-NO" dirty="0" err="1"/>
              <a:t>auka</a:t>
            </a:r>
            <a:r>
              <a:rPr lang="nb-NO" dirty="0"/>
              <a:t> grunnbemanning i </a:t>
            </a:r>
            <a:r>
              <a:rPr lang="nb-NO" dirty="0" err="1"/>
              <a:t>dei</a:t>
            </a:r>
            <a:r>
              <a:rPr lang="nb-NO" dirty="0"/>
              <a:t> andre </a:t>
            </a:r>
            <a:r>
              <a:rPr lang="nb-NO" dirty="0" err="1"/>
              <a:t>barnehagane</a:t>
            </a:r>
            <a:r>
              <a:rPr lang="nb-NO" dirty="0"/>
              <a:t>.</a:t>
            </a:r>
          </a:p>
        </p:txBody>
      </p:sp>
      <p:pic>
        <p:nvPicPr>
          <p:cNvPr id="1026" name="Bilde 1">
            <a:extLst>
              <a:ext uri="{FF2B5EF4-FFF2-40B4-BE49-F238E27FC236}">
                <a16:creationId xmlns:a16="http://schemas.microsoft.com/office/drawing/2014/main" id="{321CC725-2E4E-58BB-F433-C91EB0A38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34" y="2442589"/>
            <a:ext cx="11212731" cy="47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14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DB208A7-F8F5-46E4-A655-2EF0650D6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407630"/>
            <a:ext cx="10728000" cy="720000"/>
          </a:xfrm>
        </p:spPr>
        <p:txBody>
          <a:bodyPr/>
          <a:lstStyle/>
          <a:p>
            <a:pPr algn="ctr"/>
            <a:r>
              <a:rPr lang="nn-NO" noProof="0" dirty="0"/>
              <a:t>Vedtekne innsparingar barnehage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531C30-80BB-401E-9273-B38D9BBA1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952117"/>
            <a:ext cx="10728000" cy="573349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n-NO" sz="2000" noProof="0" dirty="0"/>
              <a:t>Eit barnehageopptak </a:t>
            </a:r>
          </a:p>
          <a:p>
            <a:pPr lvl="1"/>
            <a:r>
              <a:rPr lang="nn-NO" sz="2000" noProof="0" dirty="0"/>
              <a:t>er iverksett og innsparingskravet vert nådd for 2025/26 – kva innsparinga vert i økonomiplanperioden kjem an på kor mange barn det er som har lovfesta rett kvart år. 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000" noProof="0" dirty="0"/>
              <a:t>Ikkje søskenmoderasjon mellom barnehage og SFO</a:t>
            </a:r>
          </a:p>
          <a:p>
            <a:pPr lvl="1"/>
            <a:r>
              <a:rPr lang="nn-NO" sz="2000" noProof="0" dirty="0"/>
              <a:t>Er iverksett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000" noProof="0" dirty="0"/>
              <a:t>Redusera tal lærlingar</a:t>
            </a:r>
          </a:p>
          <a:p>
            <a:pPr lvl="1"/>
            <a:r>
              <a:rPr lang="nn-NO" sz="2000" noProof="0" dirty="0"/>
              <a:t>Er iverksett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000" noProof="0" dirty="0"/>
              <a:t>Stengt 4 veker om sommaren + jul og påskedagane</a:t>
            </a:r>
          </a:p>
          <a:p>
            <a:pPr lvl="1"/>
            <a:r>
              <a:rPr lang="nn-NO" sz="2000" noProof="0" dirty="0"/>
              <a:t>Er iverksett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000" noProof="0" dirty="0"/>
              <a:t>Vikarkoordinator redusert frå 1,2 årsverk til 0,6 årsverk</a:t>
            </a:r>
          </a:p>
          <a:p>
            <a:pPr lvl="1"/>
            <a:r>
              <a:rPr lang="nn-NO" sz="2000" noProof="0" dirty="0"/>
              <a:t>Vert iverksett frå aug 2026</a:t>
            </a:r>
          </a:p>
          <a:p>
            <a:pPr marL="457200" indent="-457200">
              <a:buFont typeface="+mj-lt"/>
              <a:buAutoNum type="arabicPeriod"/>
            </a:pPr>
            <a:r>
              <a:rPr lang="nn-NO" sz="2000" noProof="0" dirty="0"/>
              <a:t>Redusera barnehageramma(</a:t>
            </a:r>
            <a:r>
              <a:rPr lang="nn-NO" sz="2000" noProof="0" dirty="0">
                <a:solidFill>
                  <a:srgbClr val="FF0000"/>
                </a:solidFill>
              </a:rPr>
              <a:t>I FSK opplyst oppvekstsjef om at dette var delvis innfridd. Det er feil)</a:t>
            </a:r>
            <a:endParaRPr lang="nn-NO" sz="2000" noProof="0" dirty="0"/>
          </a:p>
          <a:p>
            <a:pPr lvl="1"/>
            <a:r>
              <a:rPr lang="nn-NO" sz="2000" noProof="0" dirty="0"/>
              <a:t>Ikkje iverksett</a:t>
            </a:r>
          </a:p>
          <a:p>
            <a:pPr marL="457200" indent="-457200">
              <a:buFont typeface="+mj-lt"/>
              <a:buAutoNum type="arabicPeriod"/>
            </a:pPr>
            <a:r>
              <a:rPr lang="nn-NO" sz="2000" noProof="0" dirty="0"/>
              <a:t>Redusera styrka grunnbemanning – 255 000 frå 2027( HST 057/25)</a:t>
            </a:r>
          </a:p>
          <a:p>
            <a:pPr marL="457200" lvl="1" indent="0">
              <a:buNone/>
            </a:pPr>
            <a:r>
              <a:rPr lang="nn-NO" sz="2000" dirty="0"/>
              <a:t>- Ikkje iverksett</a:t>
            </a:r>
            <a:endParaRPr lang="nn-NO" sz="2000" noProof="0" dirty="0"/>
          </a:p>
        </p:txBody>
      </p:sp>
    </p:spTree>
    <p:extLst>
      <p:ext uri="{BB962C8B-B14F-4D97-AF65-F5344CB8AC3E}">
        <p14:creationId xmlns:p14="http://schemas.microsoft.com/office/powerpoint/2010/main" val="304797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53E119-F315-FF80-1FE8-C7EE6C6DD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noProof="0" dirty="0"/>
              <a:t>Vedtekne innsparingar barnehage  - tal</a:t>
            </a:r>
          </a:p>
        </p:txBody>
      </p:sp>
      <p:pic>
        <p:nvPicPr>
          <p:cNvPr id="11" name="Plassholder for innhold 10">
            <a:extLst>
              <a:ext uri="{FF2B5EF4-FFF2-40B4-BE49-F238E27FC236}">
                <a16:creationId xmlns:a16="http://schemas.microsoft.com/office/drawing/2014/main" id="{7CDAF33D-EABF-9D3D-9980-BA0101116A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2038" y="2338465"/>
            <a:ext cx="11072377" cy="283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11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862CC3-BA9B-434C-4970-B42C5156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n-NO" noProof="0" dirty="0"/>
              <a:t>Lovverk og rammene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8904C12-D027-F708-6D6E-F3CEB5496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sz="2800" noProof="0" dirty="0"/>
              <a:t>Barnehagelova</a:t>
            </a:r>
          </a:p>
          <a:p>
            <a:pPr lvl="1"/>
            <a:r>
              <a:rPr lang="nn-NO" sz="2000" noProof="0" dirty="0"/>
              <a:t>§ 16.</a:t>
            </a:r>
            <a:r>
              <a:rPr lang="nn-NO" sz="2000" i="1" noProof="0" dirty="0"/>
              <a:t>Rett til plass i barnehage</a:t>
            </a:r>
            <a:endParaRPr lang="nn-NO" sz="2000" noProof="0" dirty="0"/>
          </a:p>
          <a:p>
            <a:pPr lvl="1"/>
            <a:r>
              <a:rPr lang="nn-NO" sz="2000" noProof="0" dirty="0"/>
              <a:t>§ 26.</a:t>
            </a:r>
            <a:r>
              <a:rPr lang="nn-NO" sz="2000" i="1" noProof="0" dirty="0"/>
              <a:t>Grunnbemanning</a:t>
            </a:r>
            <a:endParaRPr lang="nn-NO" sz="2000" noProof="0" dirty="0"/>
          </a:p>
          <a:p>
            <a:pPr lvl="1"/>
            <a:r>
              <a:rPr lang="nn-NO" sz="2000" noProof="0" dirty="0"/>
              <a:t>§ 31.</a:t>
            </a:r>
            <a:r>
              <a:rPr lang="nn-NO" sz="2000" i="1" noProof="0" dirty="0"/>
              <a:t>Rett til spesialpedagogisk hjelp</a:t>
            </a:r>
          </a:p>
          <a:p>
            <a:r>
              <a:rPr lang="nn-NO" sz="2800" i="1" noProof="0" dirty="0"/>
              <a:t>Nasjonale satsingar gjennom statsbudsjettet</a:t>
            </a:r>
          </a:p>
          <a:p>
            <a:pPr lvl="1"/>
            <a:r>
              <a:rPr lang="nn-NO" sz="2000" i="1" noProof="0" dirty="0"/>
              <a:t>Opphaveleg statsbudsjett for 2025 – 250 millionar av </a:t>
            </a:r>
            <a:r>
              <a:rPr lang="nn-NO" sz="2000" i="1" u="sng" noProof="0" dirty="0"/>
              <a:t>frie inntekter</a:t>
            </a:r>
            <a:r>
              <a:rPr lang="nn-NO" sz="2000" i="1" noProof="0" dirty="0"/>
              <a:t> er grunngjeve med behov for styrka bemanninga i barnehagane ( 380.000 kr for Kvam)</a:t>
            </a:r>
          </a:p>
          <a:p>
            <a:pPr lvl="1"/>
            <a:r>
              <a:rPr lang="nn-NO" sz="2000" i="1" noProof="0" dirty="0"/>
              <a:t>Vedteke statsbudsjett for 2025 – auke på 550 millionar i </a:t>
            </a:r>
            <a:r>
              <a:rPr lang="nn-NO" sz="2000" i="1" u="sng" noProof="0" dirty="0"/>
              <a:t>frie inntekter </a:t>
            </a:r>
            <a:r>
              <a:rPr lang="nn-NO" sz="2000" i="1" noProof="0" dirty="0"/>
              <a:t>til auka bemanning i barnehage (840.000 kr for Kvam)</a:t>
            </a:r>
          </a:p>
          <a:p>
            <a:pPr lvl="1"/>
            <a:r>
              <a:rPr lang="nn-NO" sz="2000" i="1" noProof="0" dirty="0"/>
              <a:t>Revidert nasjonalbudsjett – 200 millionar til toppa bemanning i barnehage (300.000 kr for Kvam), her vil det nasjonalt kome tildelingsmodell ut frå størrelsen på barnehagane.</a:t>
            </a:r>
            <a:endParaRPr lang="nn-NO" sz="2000" noProof="0" dirty="0"/>
          </a:p>
          <a:p>
            <a:pPr lvl="1"/>
            <a:endParaRPr lang="nn-NO" noProof="0" dirty="0"/>
          </a:p>
        </p:txBody>
      </p:sp>
    </p:spTree>
    <p:extLst>
      <p:ext uri="{BB962C8B-B14F-4D97-AF65-F5344CB8AC3E}">
        <p14:creationId xmlns:p14="http://schemas.microsoft.com/office/powerpoint/2010/main" val="4253477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5EBB65-9F54-B1A3-8E73-A32CC9F4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noProof="0" dirty="0"/>
              <a:t>Bemanning ut over lovkrav i dei kommunale barnehage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6D0D7C1-3F27-3419-A861-7AC19718A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303288"/>
            <a:ext cx="10728000" cy="4351338"/>
          </a:xfrm>
        </p:spPr>
        <p:txBody>
          <a:bodyPr/>
          <a:lstStyle/>
          <a:p>
            <a:r>
              <a:rPr lang="nn-NO" noProof="0" dirty="0"/>
              <a:t>Styrka grunnbemanning med 6,15 årsverk</a:t>
            </a:r>
          </a:p>
          <a:p>
            <a:r>
              <a:rPr lang="nn-NO" noProof="0" dirty="0"/>
              <a:t>Vikarkoordinator opphaveleg 1,2 årsverk – redusert til 0,6 årsverk frå 2026.</a:t>
            </a:r>
          </a:p>
          <a:p>
            <a:r>
              <a:rPr lang="nn-NO" noProof="0" dirty="0"/>
              <a:t>Spesialpedagogar ute i barnehagane - 4 årsverk</a:t>
            </a:r>
          </a:p>
          <a:p>
            <a:pPr lvl="1"/>
            <a:r>
              <a:rPr lang="nn-NO" dirty="0"/>
              <a:t>Vedtak om spesialpedagogisk hjelp(lovkrav) – om lag 1 årsverk.</a:t>
            </a:r>
          </a:p>
        </p:txBody>
      </p:sp>
    </p:spTree>
    <p:extLst>
      <p:ext uri="{BB962C8B-B14F-4D97-AF65-F5344CB8AC3E}">
        <p14:creationId xmlns:p14="http://schemas.microsoft.com/office/powerpoint/2010/main" val="546185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37A1CC-E0EA-A1CD-DF38-ACBD95A73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899999"/>
            <a:ext cx="10728000" cy="1322695"/>
          </a:xfrm>
        </p:spPr>
        <p:txBody>
          <a:bodyPr lIns="0" tIns="0" rIns="0" bIns="0" anchor="t"/>
          <a:lstStyle/>
          <a:p>
            <a:r>
              <a:rPr lang="nn-NO" sz="4800" noProof="0" dirty="0">
                <a:latin typeface="Calibri"/>
                <a:ea typeface="Calibri"/>
                <a:cs typeface="Calibri"/>
              </a:rPr>
              <a:t>Framlegg i 2 </a:t>
            </a:r>
            <a:r>
              <a:rPr lang="nn-NO" sz="4800" dirty="0">
                <a:latin typeface="Calibri"/>
                <a:ea typeface="Calibri"/>
                <a:cs typeface="Calibri"/>
              </a:rPr>
              <a:t>tertial</a:t>
            </a:r>
            <a:endParaRPr lang="nn-NO" sz="4800" noProof="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C8F73F-E7E8-1935-4E1D-98F2201ED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58462"/>
            <a:ext cx="10728000" cy="4212875"/>
          </a:xfrm>
        </p:spPr>
        <p:txBody>
          <a:bodyPr/>
          <a:lstStyle/>
          <a:p>
            <a:r>
              <a:rPr lang="nn-NO" noProof="0" dirty="0"/>
              <a:t>Styrka grunnbemanning redusert til nivå frå Statsbudsjettet 2025.</a:t>
            </a:r>
          </a:p>
          <a:p>
            <a:pPr lvl="1"/>
            <a:r>
              <a:rPr lang="nn-NO" noProof="0" dirty="0"/>
              <a:t>Reduksjon i 2026 på kr 1.443.425 og på kr 3.146.706 i 2027 og 2028</a:t>
            </a:r>
          </a:p>
          <a:p>
            <a:pPr lvl="1"/>
            <a:r>
              <a:rPr lang="nn-NO" noProof="0" dirty="0"/>
              <a:t>Denne reduksjonen er sett saman av 2 delar</a:t>
            </a:r>
          </a:p>
          <a:p>
            <a:pPr marL="1371600" lvl="2" indent="-457200">
              <a:buFont typeface="+mj-lt"/>
              <a:buAutoNum type="arabicPeriod"/>
            </a:pPr>
            <a:r>
              <a:rPr lang="nn-NO" b="0" noProof="0" dirty="0"/>
              <a:t>Innfri innsparingskravet om kutt i barnehageramma med kr 660.000 i 2026 og 2027 og med kr 1.160.000 i 2028</a:t>
            </a:r>
          </a:p>
          <a:p>
            <a:pPr marL="1371600" lvl="2" indent="-457200">
              <a:buFont typeface="+mj-lt"/>
              <a:buAutoNum type="arabicPeriod"/>
            </a:pPr>
            <a:r>
              <a:rPr lang="nn-NO" b="0" dirty="0"/>
              <a:t>Auka </a:t>
            </a:r>
            <a:r>
              <a:rPr lang="nn-NO" b="0" noProof="0" dirty="0"/>
              <a:t>reduksjon i styrka grunnbemanninga som følgje av Kvam herad sin økonomiske situasjon med kr 783.425 i 2026, kr 2.486.706 i 2027 og kr 1.986.706 i 2028</a:t>
            </a:r>
          </a:p>
          <a:p>
            <a:pPr marL="1371600" lvl="3" indent="0">
              <a:buNone/>
            </a:pPr>
            <a:endParaRPr lang="nn-NO" b="0" noProof="0" dirty="0"/>
          </a:p>
        </p:txBody>
      </p:sp>
    </p:spTree>
    <p:extLst>
      <p:ext uri="{BB962C8B-B14F-4D97-AF65-F5344CB8AC3E}">
        <p14:creationId xmlns:p14="http://schemas.microsoft.com/office/powerpoint/2010/main" val="3456942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D8AE6-82C5-F4E7-FB66-78FD009E3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532DDC-08AD-C8C7-D4E5-56FF05DDA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900000"/>
            <a:ext cx="10728000" cy="1570484"/>
          </a:xfrm>
        </p:spPr>
        <p:txBody>
          <a:bodyPr/>
          <a:lstStyle/>
          <a:p>
            <a:r>
              <a:rPr lang="nn-NO" noProof="0" dirty="0"/>
              <a:t>Bemanning ut over lovkrav i barnehage, etter framlagt innsparing 2. </a:t>
            </a:r>
            <a:r>
              <a:rPr lang="nn-NO" noProof="0" dirty="0" err="1"/>
              <a:t>terital</a:t>
            </a:r>
            <a:br>
              <a:rPr lang="nn-NO" noProof="0" dirty="0"/>
            </a:br>
            <a:endParaRPr lang="nn-NO" noProof="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8DB62B5-EB1C-1F4A-83A8-7231B270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470484"/>
            <a:ext cx="10728000" cy="3500854"/>
          </a:xfrm>
        </p:spPr>
        <p:txBody>
          <a:bodyPr/>
          <a:lstStyle/>
          <a:p>
            <a:r>
              <a:rPr lang="nn-NO" noProof="0" dirty="0"/>
              <a:t>Styrka grunnbemanning med 1,15 årsverk </a:t>
            </a:r>
          </a:p>
          <a:p>
            <a:pPr lvl="1"/>
            <a:r>
              <a:rPr lang="nn-NO" noProof="0" dirty="0"/>
              <a:t>kostnad 840.000 dekka av statsbudsjettet, resten av styrkinga gitt i statsbudsjettet/revidert nasjonalbudsjett går til å del finansiera vikarkoordinator og spesialpedagogar</a:t>
            </a:r>
          </a:p>
          <a:p>
            <a:r>
              <a:rPr lang="nn-NO" b="0" noProof="0" dirty="0"/>
              <a:t>Vikarkoordinator 0,6 årsverk </a:t>
            </a:r>
          </a:p>
          <a:p>
            <a:r>
              <a:rPr lang="nn-NO" b="0" noProof="0" dirty="0"/>
              <a:t>Spesialpedagogar ute i barnehagane 4 årsverk</a:t>
            </a:r>
          </a:p>
          <a:p>
            <a:pPr lvl="3"/>
            <a:r>
              <a:rPr lang="nn-NO" noProof="0" dirty="0"/>
              <a:t> om lag 1 årsverk er knytt til rett til spesialpedagogisk hjelp (§31)</a:t>
            </a:r>
          </a:p>
          <a:p>
            <a:endParaRPr lang="nn-NO" noProof="0" dirty="0"/>
          </a:p>
        </p:txBody>
      </p:sp>
    </p:spTree>
    <p:extLst>
      <p:ext uri="{BB962C8B-B14F-4D97-AF65-F5344CB8AC3E}">
        <p14:creationId xmlns:p14="http://schemas.microsoft.com/office/powerpoint/2010/main" val="3974619344"/>
      </p:ext>
    </p:extLst>
  </p:cSld>
  <p:clrMapOvr>
    <a:masterClrMapping/>
  </p:clrMapOvr>
</p:sld>
</file>

<file path=ppt/theme/theme1.xml><?xml version="1.0" encoding="utf-8"?>
<a:theme xmlns:a="http://schemas.openxmlformats.org/drawingml/2006/main" name="Kvam herad tema_innhald">
  <a:themeElements>
    <a:clrScheme name="Kvam fargepalett 1">
      <a:dk1>
        <a:srgbClr val="004171"/>
      </a:dk1>
      <a:lt1>
        <a:srgbClr val="FFFFFF"/>
      </a:lt1>
      <a:dk2>
        <a:srgbClr val="00A3E0"/>
      </a:dk2>
      <a:lt2>
        <a:srgbClr val="C8C9C7"/>
      </a:lt2>
      <a:accent1>
        <a:srgbClr val="00A3E0"/>
      </a:accent1>
      <a:accent2>
        <a:srgbClr val="004171"/>
      </a:accent2>
      <a:accent3>
        <a:srgbClr val="63A70A"/>
      </a:accent3>
      <a:accent4>
        <a:srgbClr val="007953"/>
      </a:accent4>
      <a:accent5>
        <a:srgbClr val="FF661F"/>
      </a:accent5>
      <a:accent6>
        <a:srgbClr val="9D2234"/>
      </a:accent6>
      <a:hlink>
        <a:srgbClr val="00A3E0"/>
      </a:hlink>
      <a:folHlink>
        <a:srgbClr val="888B8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vam herad_presentasjon_mal_FJORD.potx" id="{EDBC8278-2508-459A-A958-428F9999CD58}" vid="{4583F915-0FE0-41AD-BAC4-6FC5E767E969}"/>
    </a:ext>
  </a:extLst>
</a:theme>
</file>

<file path=ppt/theme/theme2.xml><?xml version="1.0" encoding="utf-8"?>
<a:theme xmlns:a="http://schemas.openxmlformats.org/drawingml/2006/main" name="Kvam herad tema_tittelside">
  <a:themeElements>
    <a:clrScheme name="Kvam fargepalett 1">
      <a:dk1>
        <a:srgbClr val="004171"/>
      </a:dk1>
      <a:lt1>
        <a:srgbClr val="FFFFFF"/>
      </a:lt1>
      <a:dk2>
        <a:srgbClr val="00A3E0"/>
      </a:dk2>
      <a:lt2>
        <a:srgbClr val="C8C9C7"/>
      </a:lt2>
      <a:accent1>
        <a:srgbClr val="00A3E0"/>
      </a:accent1>
      <a:accent2>
        <a:srgbClr val="004171"/>
      </a:accent2>
      <a:accent3>
        <a:srgbClr val="63A70A"/>
      </a:accent3>
      <a:accent4>
        <a:srgbClr val="007953"/>
      </a:accent4>
      <a:accent5>
        <a:srgbClr val="FF661F"/>
      </a:accent5>
      <a:accent6>
        <a:srgbClr val="9D2234"/>
      </a:accent6>
      <a:hlink>
        <a:srgbClr val="00A3E0"/>
      </a:hlink>
      <a:folHlink>
        <a:srgbClr val="888B8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vam herad_presentasjon_mal_FJORD.potx" id="{EDBC8278-2508-459A-A958-428F9999CD58}" vid="{5913FA52-DD50-4E7F-BE53-4894E49EEB9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76bfd9-d664-4124-93dc-f36b823209a7">
      <Terms xmlns="http://schemas.microsoft.com/office/infopath/2007/PartnerControls"/>
    </lcf76f155ced4ddcb4097134ff3c332f>
    <TaxCatchAll xmlns="88a27252-4f86-4b7b-98fc-700ab56785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AE4836B646724DAC67472C5FAE31A6" ma:contentTypeVersion="15" ma:contentTypeDescription="Opprett et nytt dokument." ma:contentTypeScope="" ma:versionID="c72ed84bd00453b1bd8b45596171e43e">
  <xsd:schema xmlns:xsd="http://www.w3.org/2001/XMLSchema" xmlns:xs="http://www.w3.org/2001/XMLSchema" xmlns:p="http://schemas.microsoft.com/office/2006/metadata/properties" xmlns:ns2="fc76bfd9-d664-4124-93dc-f36b823209a7" xmlns:ns3="88a27252-4f86-4b7b-98fc-700ab56785d8" targetNamespace="http://schemas.microsoft.com/office/2006/metadata/properties" ma:root="true" ma:fieldsID="9a31af0df79e8c31a3f12f31d75fbff2" ns2:_="" ns3:_="">
    <xsd:import namespace="fc76bfd9-d664-4124-93dc-f36b823209a7"/>
    <xsd:import namespace="88a27252-4f86-4b7b-98fc-700ab56785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6bfd9-d664-4124-93dc-f36b823209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emerkelapper" ma:readOnly="false" ma:fieldId="{5cf76f15-5ced-4ddc-b409-7134ff3c332f}" ma:taxonomyMulti="true" ma:sspId="0ee2318b-f304-4ed0-aba0-7ad0ff20fa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27252-4f86-4b7b-98fc-700ab56785d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9c914f9-ce46-4670-8a52-aab50f8ec3be}" ma:internalName="TaxCatchAll" ma:showField="CatchAllData" ma:web="88a27252-4f86-4b7b-98fc-700ab56785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513EA6-8BF9-4ED9-B74F-3BD26DD791AC}">
  <ds:schemaRefs>
    <ds:schemaRef ds:uri="http://purl.org/dc/terms/"/>
    <ds:schemaRef ds:uri="fc76bfd9-d664-4124-93dc-f36b823209a7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88a27252-4f86-4b7b-98fc-700ab56785d8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58777E3-7697-4F25-9EE1-F518911D0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76bfd9-d664-4124-93dc-f36b823209a7"/>
    <ds:schemaRef ds:uri="88a27252-4f86-4b7b-98fc-700ab56785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8EF588-3078-4BF7-AF36-6E63E489FC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Kvam herad_presentasjon_mal_FJORD (1)</Template>
  <TotalTime>2986</TotalTime>
  <Words>498</Words>
  <Application>Microsoft Office PowerPoint</Application>
  <PresentationFormat>Widescreen</PresentationFormat>
  <Paragraphs>59</Paragraphs>
  <Slides>9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9</vt:i4>
      </vt:variant>
    </vt:vector>
  </HeadingPairs>
  <TitlesOfParts>
    <vt:vector size="17" baseType="lpstr">
      <vt:lpstr>Aptos</vt:lpstr>
      <vt:lpstr>Arial</vt:lpstr>
      <vt:lpstr>Calibri</vt:lpstr>
      <vt:lpstr>Lucida Sans</vt:lpstr>
      <vt:lpstr>System Font Regular</vt:lpstr>
      <vt:lpstr>Wingdings</vt:lpstr>
      <vt:lpstr>Kvam herad tema_innhald</vt:lpstr>
      <vt:lpstr>Kvam herad tema_tittelside</vt:lpstr>
      <vt:lpstr>Innsparing barnehage</vt:lpstr>
      <vt:lpstr>Spørsmål i FSK: Kva betyr denne linja?</vt:lpstr>
      <vt:lpstr>1.tertial- vart oppdaga ein feil</vt:lpstr>
      <vt:lpstr>Vedtekne innsparingar barnehage </vt:lpstr>
      <vt:lpstr>Vedtekne innsparingar barnehage  - tal</vt:lpstr>
      <vt:lpstr>Lovverk og rammene</vt:lpstr>
      <vt:lpstr>Bemanning ut over lovkrav i dei kommunale barnehage</vt:lpstr>
      <vt:lpstr>Framlegg i 2 tertial</vt:lpstr>
      <vt:lpstr>Bemanning ut over lovkrav i barnehage, etter framlagt innsparing 2. terital </vt:lpstr>
    </vt:vector>
  </TitlesOfParts>
  <Company>Adstringo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Milje, Heidi</dc:creator>
  <cp:lastModifiedBy>Steine, Astrid-Anett</cp:lastModifiedBy>
  <cp:revision>3</cp:revision>
  <cp:lastPrinted>2025-10-01T05:53:39Z</cp:lastPrinted>
  <dcterms:created xsi:type="dcterms:W3CDTF">2025-09-30T11:13:36Z</dcterms:created>
  <dcterms:modified xsi:type="dcterms:W3CDTF">2025-10-02T13:32:26Z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0x01010094AE4836B646724DAC67472C5FAE31A6</vt:lpwstr>
  </property>
  <property fmtid="{D5CDD505-2E9C-101B-9397-08002B2CF9AE}" pid="3" name="MediaServiceImageTags">
    <vt:lpwstr/>
  </property>
</Properties>
</file>